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71" r:id="rId4"/>
    <p:sldId id="270" r:id="rId5"/>
    <p:sldId id="259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58" r:id="rId14"/>
    <p:sldId id="273" r:id="rId15"/>
    <p:sldId id="272" r:id="rId16"/>
    <p:sldId id="282" r:id="rId17"/>
    <p:sldId id="280" r:id="rId18"/>
    <p:sldId id="263" r:id="rId19"/>
    <p:sldId id="257" r:id="rId20"/>
    <p:sldId id="278" r:id="rId21"/>
    <p:sldId id="275" r:id="rId22"/>
  </p:sldIdLst>
  <p:sldSz cx="9906000" cy="6858000" type="A4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99"/>
    <a:srgbClr val="996633"/>
    <a:srgbClr val="0000FF"/>
    <a:srgbClr val="00CC00"/>
    <a:srgbClr val="CC0099"/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" autoAdjust="0"/>
    <p:restoredTop sz="88372" autoAdjust="0"/>
  </p:normalViewPr>
  <p:slideViewPr>
    <p:cSldViewPr snapToGrid="0">
      <p:cViewPr varScale="1">
        <p:scale>
          <a:sx n="64" d="100"/>
          <a:sy n="64" d="100"/>
        </p:scale>
        <p:origin x="178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7547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1163" y="2"/>
            <a:ext cx="427547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19852"/>
            <a:ext cx="427547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1163" y="6419852"/>
            <a:ext cx="427547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49BB4338-15C1-47B2-B231-51759F01AE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38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301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627" y="2"/>
            <a:ext cx="4301011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28638"/>
            <a:ext cx="3711575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021" y="3248027"/>
            <a:ext cx="7280599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19852"/>
            <a:ext cx="4301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627" y="6419852"/>
            <a:ext cx="4301011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1" tIns="45461" rIns="90921" bIns="4546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A0480FB-6DA4-41F7-A72E-0A6E15FEE3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4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3698F-89DB-40AB-A9CD-CCC98D623986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lene</a:t>
            </a:r>
          </a:p>
        </p:txBody>
      </p:sp>
    </p:spTree>
    <p:extLst>
      <p:ext uri="{BB962C8B-B14F-4D97-AF65-F5344CB8AC3E}">
        <p14:creationId xmlns:p14="http://schemas.microsoft.com/office/powerpoint/2010/main" val="151841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11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76319-7FB8-4DF5-BEB7-A4863BDCE51F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93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53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Presentere seg selv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15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margaret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47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32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52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gøril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46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gøril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14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maragret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36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480FB-6DA4-41F7-A72E-0A6E15FEE342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51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6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0275" y="62976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77F8-5FAA-494D-8DD7-C60688F7A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7280275" y="58674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4273-2850-4C12-83A0-A26D46FB1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FCA3-146A-4D32-9A18-7DAEDEF1F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927F-10EF-4CCE-A221-B016E8BCA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6140-21DE-49CF-967F-E957612B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637A-D263-424C-B45E-D68EDD49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80A1-129B-4CE7-95EB-8EAF80AFE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E6B6-5590-489F-A558-80ABFA25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642B-07EA-47DF-97B9-1088BFB0A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44A1-61B1-455C-8162-04E452AE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5518-5854-4662-819E-28D816668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81863" y="58674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E60C2FF4-11A6-4077-9166-7309EBC6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5900738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2058" name="Picture 24" descr="BYVPEN-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stad.gs.oslo.no/skol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5050" y="1480930"/>
            <a:ext cx="8391525" cy="2769523"/>
          </a:xfrm>
        </p:spPr>
        <p:txBody>
          <a:bodyPr/>
          <a:lstStyle/>
          <a:p>
            <a:br>
              <a:rPr lang="nb-NO" sz="4000" dirty="0"/>
            </a:br>
            <a:r>
              <a:rPr lang="nb-NO" sz="4000" dirty="0">
                <a:solidFill>
                  <a:schemeClr val="tx1"/>
                </a:solidFill>
              </a:rPr>
              <a:t>Velkommen til </a:t>
            </a: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Osloskolen!    </a:t>
            </a:r>
            <a:br>
              <a:rPr lang="nb-NO" sz="4000" dirty="0"/>
            </a:br>
            <a:br>
              <a:rPr lang="nb-NO" sz="4000" dirty="0"/>
            </a:br>
            <a:r>
              <a:rPr lang="nb-NO" sz="1600" dirty="0"/>
              <a:t>Smestad skoles visjon: </a:t>
            </a:r>
            <a:br>
              <a:rPr lang="nb-NO" sz="1600" dirty="0"/>
            </a:br>
            <a:r>
              <a:rPr lang="nb-NO" sz="1600" dirty="0"/>
              <a:t>Trygge og samhandlende elever med kompetanse for fremtiden</a:t>
            </a:r>
            <a:br>
              <a:rPr lang="nb-NO" sz="1600" dirty="0"/>
            </a:br>
            <a:r>
              <a:rPr lang="nb-NO" sz="4000" dirty="0">
                <a:solidFill>
                  <a:schemeClr val="tx1"/>
                </a:solidFill>
              </a:rPr>
              <a:t> </a:t>
            </a:r>
            <a:br>
              <a:rPr lang="nb-NO" sz="4000" dirty="0">
                <a:solidFill>
                  <a:schemeClr val="tx1"/>
                </a:solidFill>
              </a:rPr>
            </a:br>
            <a:endParaRPr lang="nb-NO" sz="4000" dirty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5317435" y="1659835"/>
            <a:ext cx="3141663" cy="14908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 flipV="1">
            <a:off x="0" y="1113184"/>
            <a:ext cx="3195638" cy="11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4338" name="Picture 2" descr="Om skol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878" y="1540564"/>
            <a:ext cx="3110948" cy="1741115"/>
          </a:xfrm>
          <a:prstGeom prst="rect">
            <a:avLst/>
          </a:prstGeom>
          <a:noFill/>
        </p:spPr>
      </p:pic>
      <p:sp>
        <p:nvSpPr>
          <p:cNvPr id="2" name="TekstSylinder 1"/>
          <p:cNvSpPr txBox="1"/>
          <p:nvPr/>
        </p:nvSpPr>
        <p:spPr>
          <a:xfrm>
            <a:off x="1001028" y="750538"/>
            <a:ext cx="3137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 Black" panose="020B0A04020102020204" pitchFamily="34" charset="0"/>
              </a:rPr>
              <a:t> </a:t>
            </a:r>
            <a:r>
              <a:rPr lang="nb-NO" sz="1200" dirty="0">
                <a:latin typeface="+mn-lt"/>
              </a:rPr>
              <a:t>Smestad skole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6642B-07EA-47DF-97B9-1088BFB0AA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Bilde 2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08FF067C-6AEF-4575-8EDC-D7813143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" y="1504911"/>
            <a:ext cx="9221087" cy="52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6642B-07EA-47DF-97B9-1088BFB0AA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9" y="1498058"/>
            <a:ext cx="9321258" cy="52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6642B-07EA-47DF-97B9-1088BFB0AA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9" y="1583479"/>
            <a:ext cx="9217384" cy="51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7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Smestad skole</a:t>
            </a:r>
          </a:p>
        </p:txBody>
      </p:sp>
      <p:sp>
        <p:nvSpPr>
          <p:cNvPr id="614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7516D-16DF-43BF-BE11-554758DAA2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38" y="1490870"/>
            <a:ext cx="8393112" cy="407504"/>
          </a:xfrm>
        </p:spPr>
        <p:txBody>
          <a:bodyPr/>
          <a:lstStyle/>
          <a:p>
            <a:r>
              <a:rPr lang="nb-NO" b="1" dirty="0">
                <a:solidFill>
                  <a:schemeClr val="tx1"/>
                </a:solidFill>
              </a:rPr>
              <a:t>Hva skal elevene lære?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1928191"/>
            <a:ext cx="7307262" cy="47210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Alle fag har læreplaner som inneholder kompetansemål som beskriver hva eleven skal mestre på ulike trinn. Læreplanene finner du på: </a:t>
            </a:r>
            <a:r>
              <a:rPr lang="nb-NO" sz="1800" u="sng" dirty="0"/>
              <a:t>www.udir.no</a:t>
            </a:r>
            <a:endParaRPr lang="nb-NO" sz="1800" dirty="0"/>
          </a:p>
          <a:p>
            <a:pPr>
              <a:lnSpc>
                <a:spcPct val="90000"/>
              </a:lnSpc>
              <a:buFontTx/>
              <a:buNone/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Fag på 1. og 2. trinn: norsk, matematikk, naturfag, engelsk, kunst og håndverk, musikk, kroppsøving, KRLE (</a:t>
            </a:r>
            <a:r>
              <a:rPr lang="nb-NO" sz="1800" dirty="0" err="1"/>
              <a:t>kristendom,religion</a:t>
            </a:r>
            <a:r>
              <a:rPr lang="nb-NO" sz="1800" dirty="0"/>
              <a:t>, livssyn og etikk).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I alle fag skal de grunnleggende ferdigheter utvikles: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Å kunne uttrykke seg muntlig og skriftlig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Å kunne lese og regne</a:t>
            </a:r>
          </a:p>
          <a:p>
            <a:pPr lvl="1">
              <a:lnSpc>
                <a:spcPct val="90000"/>
              </a:lnSpc>
            </a:pPr>
            <a:r>
              <a:rPr lang="nb-NO" sz="1800" dirty="0"/>
              <a:t>Å kunne bruke digitale verktøy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520688"/>
            <a:ext cx="8393112" cy="437322"/>
          </a:xfrm>
        </p:spPr>
        <p:txBody>
          <a:bodyPr/>
          <a:lstStyle/>
          <a:p>
            <a:r>
              <a:rPr lang="nb-NO" b="1" dirty="0"/>
              <a:t>Lesing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017643"/>
            <a:ext cx="8393112" cy="4353340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Lesing i alle fag</a:t>
            </a:r>
          </a:p>
          <a:p>
            <a:endParaRPr lang="nb-NO" dirty="0"/>
          </a:p>
          <a:p>
            <a:r>
              <a:rPr lang="nb-NO" dirty="0"/>
              <a:t>Biblioteket</a:t>
            </a:r>
          </a:p>
          <a:p>
            <a:endParaRPr lang="nb-NO" dirty="0"/>
          </a:p>
          <a:p>
            <a:r>
              <a:rPr lang="nb-NO" dirty="0" err="1"/>
              <a:t>Lesepass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Bilde 6" descr="bø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270" y="1739349"/>
            <a:ext cx="2672080" cy="200406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4102" y="4115493"/>
            <a:ext cx="2976664" cy="22324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049338" y="1183906"/>
            <a:ext cx="8380079" cy="5701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7" y="1500809"/>
            <a:ext cx="8566935" cy="5128591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Skolens visjon</a:t>
            </a:r>
          </a:p>
          <a:p>
            <a:pPr marL="0" indent="0">
              <a:buNone/>
            </a:pPr>
            <a:r>
              <a:rPr lang="nb-NO" dirty="0"/>
              <a:t>Trygge og samhandlende elever med kompetanse for fremtiden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Arbeid for et godt og trygt læringsmiljø</a:t>
            </a:r>
            <a:r>
              <a:rPr lang="nb-NO" dirty="0"/>
              <a:t>     </a:t>
            </a:r>
          </a:p>
          <a:p>
            <a:pPr>
              <a:buNone/>
            </a:pPr>
            <a:r>
              <a:rPr lang="nb-NO" i="1" dirty="0"/>
              <a:t>	Klasseledelse</a:t>
            </a:r>
            <a:r>
              <a:rPr lang="nb-NO" dirty="0"/>
              <a:t>	</a:t>
            </a:r>
            <a:endParaRPr lang="nb-NO" i="1" dirty="0"/>
          </a:p>
          <a:p>
            <a:pPr marL="0" indent="0">
              <a:buNone/>
            </a:pPr>
            <a:r>
              <a:rPr lang="nb-NO" i="1" dirty="0"/>
              <a:t>     "De utrolige årene"</a:t>
            </a:r>
          </a:p>
          <a:p>
            <a:pPr marL="0" indent="0">
              <a:buNone/>
            </a:pPr>
            <a:r>
              <a:rPr lang="nb-NO" i="1" dirty="0"/>
              <a:t>     Vurdering for læring</a:t>
            </a:r>
          </a:p>
          <a:p>
            <a:pPr marL="0" indent="0">
              <a:buNone/>
            </a:pPr>
            <a:r>
              <a:rPr lang="nb-NO" i="1" dirty="0"/>
              <a:t>     God sosial kompetanse</a:t>
            </a:r>
          </a:p>
          <a:p>
            <a:endParaRPr lang="nb-NO" b="1" dirty="0"/>
          </a:p>
          <a:p>
            <a:pPr marL="0" indent="0">
              <a:buNone/>
            </a:pPr>
            <a:r>
              <a:rPr lang="nb-NO" b="1" dirty="0"/>
              <a:t>Faglig fokus og læringstrykk </a:t>
            </a:r>
          </a:p>
          <a:p>
            <a:pPr marL="0" indent="0">
              <a:buNone/>
            </a:pPr>
            <a:endParaRPr lang="nb-NO" i="1" dirty="0"/>
          </a:p>
          <a:p>
            <a:endParaRPr lang="nb-NO" i="1" dirty="0"/>
          </a:p>
          <a:p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Bilde 7" descr="trivselsled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6409" y="4190162"/>
            <a:ext cx="1863008" cy="2522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Bruk av læringsbrett på Smestad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Økt motivasjon for læring </a:t>
            </a:r>
          </a:p>
          <a:p>
            <a:r>
              <a:rPr lang="nb-NO" dirty="0"/>
              <a:t>Mestring og inkludering</a:t>
            </a:r>
          </a:p>
          <a:p>
            <a:r>
              <a:rPr lang="nb-NO" dirty="0"/>
              <a:t>Skrive seg til lesing</a:t>
            </a:r>
          </a:p>
          <a:p>
            <a:r>
              <a:rPr lang="nb-NO" dirty="0"/>
              <a:t>Kompetanse for fremtiden</a:t>
            </a:r>
          </a:p>
          <a:p>
            <a:r>
              <a:rPr lang="nb-NO" dirty="0"/>
              <a:t>Vurdering og tilbakemelding</a:t>
            </a:r>
          </a:p>
          <a:p>
            <a:r>
              <a:rPr lang="nb-NO" dirty="0"/>
              <a:t>1.-5. trinn har fra høsten hver sin </a:t>
            </a:r>
            <a:r>
              <a:rPr lang="nb-NO" dirty="0" err="1"/>
              <a:t>iPad</a:t>
            </a:r>
            <a:endParaRPr lang="nb-NO" dirty="0"/>
          </a:p>
          <a:p>
            <a:r>
              <a:rPr lang="nb-NO" dirty="0"/>
              <a:t>Ta vare på </a:t>
            </a:r>
            <a:r>
              <a:rPr lang="nb-NO" dirty="0" err="1"/>
              <a:t>iPad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197A8-63E3-463A-924F-0DF28A145D03}" type="datetime3">
              <a:rPr lang="en-US" smtClean="0"/>
              <a:t>7 June 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29828"/>
            <a:ext cx="3845668" cy="28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1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Vurdering og oppfølging av elevene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1800" dirty="0"/>
              <a:t>Osloskolens overordnede målsetning er å sikre et godt læringsutbytte for alle elever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Systematisk elevsamtale skal gjennomføres minst to ganger per skoleår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Utviklingssamtaler mellom lærer, elev og foresatte to ganger i året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Underveisvurdering gis for å fremme læring, gi elevene innsikt i egen læringsprosess og gi grunnlag for tilpasset opplæring – elevens progresjon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Statlig kartlegging av elevenes lese- og regneferdigheter på 1., 2. og 3.trinn og engelsk på 3. trinn. Nasjonale prøver gjennomføres på 5., 8., og 9. trinn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267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Smestad skole</a:t>
            </a:r>
          </a:p>
        </p:txBody>
      </p:sp>
      <p:sp>
        <p:nvSpPr>
          <p:cNvPr id="1126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6203E-FF35-46B1-A3FA-995237181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/>
                </a:solidFill>
              </a:rPr>
              <a:t>Styrings- og samarbeidsorganer i grunnskolen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7" y="2197100"/>
            <a:ext cx="7034347" cy="34639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Driftsstyre</a:t>
            </a:r>
          </a:p>
          <a:p>
            <a:pPr>
              <a:lnSpc>
                <a:spcPct val="80000"/>
              </a:lnSpc>
            </a:pPr>
            <a:r>
              <a:rPr lang="nb-NO" dirty="0"/>
              <a:t>FAU (Foreldrene arbeidsutvalg) representanter</a:t>
            </a:r>
          </a:p>
          <a:p>
            <a:pPr>
              <a:lnSpc>
                <a:spcPct val="80000"/>
              </a:lnSpc>
            </a:pPr>
            <a:r>
              <a:rPr lang="nb-NO" dirty="0"/>
              <a:t>Klassekontakter</a:t>
            </a:r>
          </a:p>
          <a:p>
            <a:pPr>
              <a:lnSpc>
                <a:spcPct val="80000"/>
              </a:lnSpc>
            </a:pPr>
            <a:r>
              <a:rPr lang="nb-NO" dirty="0"/>
              <a:t>Kommunalt Foreldreutvalg (KFU) </a:t>
            </a:r>
          </a:p>
          <a:p>
            <a:pPr>
              <a:lnSpc>
                <a:spcPct val="80000"/>
              </a:lnSpc>
            </a:pPr>
            <a:r>
              <a:rPr lang="nb-NO" dirty="0"/>
              <a:t>Elevråd</a:t>
            </a:r>
          </a:p>
          <a:p>
            <a:pPr>
              <a:lnSpc>
                <a:spcPct val="80000"/>
              </a:lnSpc>
            </a:pPr>
            <a:r>
              <a:rPr lang="nb-NO" dirty="0"/>
              <a:t>Skolemiljøutvalget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Foresattes rettigheter og plikter er hjemlet i opplæringsloven.</a:t>
            </a:r>
          </a:p>
          <a:p>
            <a:pPr>
              <a:lnSpc>
                <a:spcPct val="80000"/>
              </a:lnSpc>
              <a:buFontTx/>
              <a:buNone/>
            </a:pPr>
            <a:endParaRPr lang="nb-NO" sz="1600" dirty="0"/>
          </a:p>
          <a:p>
            <a:pPr>
              <a:lnSpc>
                <a:spcPct val="80000"/>
              </a:lnSpc>
              <a:buFontTx/>
              <a:buNone/>
            </a:pPr>
            <a:endParaRPr lang="nb-NO" sz="1600" dirty="0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193675" y="5819775"/>
            <a:ext cx="914400" cy="73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123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Smestad skole</a:t>
            </a:r>
          </a:p>
        </p:txBody>
      </p:sp>
      <p:sp>
        <p:nvSpPr>
          <p:cNvPr id="512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ADEF1-AD15-466F-974D-D8F8FAEC0C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chemeClr val="tx1"/>
                </a:solidFill>
              </a:rPr>
              <a:t>Skole-hjem</a:t>
            </a:r>
            <a:r>
              <a:rPr lang="nb-NO" b="1" dirty="0">
                <a:solidFill>
                  <a:schemeClr val="tx1"/>
                </a:solidFill>
              </a:rPr>
              <a:t> samarbeid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2197100"/>
            <a:ext cx="8659812" cy="43967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dirty="0"/>
              <a:t>Skolen skal støtte foresatte, tilrettelegge for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/>
              <a:t>	samarbeid og sikre foresattes medansvar i skolen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/>
              <a:t>	</a:t>
            </a:r>
          </a:p>
          <a:p>
            <a:pPr>
              <a:lnSpc>
                <a:spcPct val="80000"/>
              </a:lnSpc>
            </a:pPr>
            <a:r>
              <a:rPr lang="nb-NO" dirty="0"/>
              <a:t>Et godt </a:t>
            </a:r>
            <a:r>
              <a:rPr lang="nb-NO" dirty="0" err="1"/>
              <a:t>skole-hjem</a:t>
            </a:r>
            <a:r>
              <a:rPr lang="nb-NO" dirty="0"/>
              <a:t> samarbeid er en forutsetning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/>
              <a:t>	for elevens læring og trivsel</a:t>
            </a:r>
          </a:p>
          <a:p>
            <a:pPr>
              <a:lnSpc>
                <a:spcPct val="80000"/>
              </a:lnSpc>
              <a:buFontTx/>
              <a:buNone/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Skolens forventninger til foresatte.</a:t>
            </a:r>
          </a:p>
          <a:p>
            <a:pPr>
              <a:lnSpc>
                <a:spcPct val="80000"/>
              </a:lnSpc>
              <a:buNone/>
            </a:pPr>
            <a:r>
              <a:rPr lang="nb-NO" dirty="0"/>
              <a:t>	- Oppfølging, beskjeder, lekser……..</a:t>
            </a:r>
          </a:p>
          <a:p>
            <a:pPr>
              <a:lnSpc>
                <a:spcPct val="80000"/>
              </a:lnSpc>
              <a:buNone/>
            </a:pPr>
            <a:r>
              <a:rPr lang="nb-NO" dirty="0"/>
              <a:t>	- Husk å melde fra om adresseendring og nye telefonnumre (sikkerhet)</a:t>
            </a:r>
          </a:p>
          <a:p>
            <a:pPr>
              <a:lnSpc>
                <a:spcPct val="80000"/>
              </a:lnSpc>
              <a:buNone/>
            </a:pPr>
            <a:r>
              <a:rPr lang="nb-NO" dirty="0"/>
              <a:t>	- Formidle positiv innstilling til skolen! ”Spille på lag” med skolen!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err="1"/>
              <a:t>facebook</a:t>
            </a:r>
            <a:r>
              <a:rPr lang="nb-NO" dirty="0"/>
              <a:t>- </a:t>
            </a:r>
            <a:r>
              <a:rPr lang="nb-NO" dirty="0" err="1"/>
              <a:t>fau</a:t>
            </a:r>
            <a:r>
              <a:rPr lang="nb-NO" dirty="0"/>
              <a:t> og skoleside</a:t>
            </a:r>
          </a:p>
          <a:p>
            <a:r>
              <a:rPr lang="nb-NO" dirty="0"/>
              <a:t>Hjemmeside:   </a:t>
            </a:r>
            <a:r>
              <a:rPr lang="nb-NO" u="sng" dirty="0"/>
              <a:t>www.smestad.gs.oslo.no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  <a:buFontTx/>
              <a:buNone/>
            </a:pPr>
            <a:endParaRPr lang="nb-NO" sz="1600" dirty="0"/>
          </a:p>
          <a:p>
            <a:pPr lvl="1">
              <a:lnSpc>
                <a:spcPct val="80000"/>
              </a:lnSpc>
              <a:buNone/>
            </a:pPr>
            <a:endParaRPr lang="nb-NO" sz="1600" dirty="0"/>
          </a:p>
        </p:txBody>
      </p:sp>
      <p:sp>
        <p:nvSpPr>
          <p:cNvPr id="5128" name="AutoShape 5" descr="paradis"/>
          <p:cNvSpPr>
            <a:spLocks noChangeAspect="1" noChangeArrowheads="1"/>
          </p:cNvSpPr>
          <p:nvPr/>
        </p:nvSpPr>
        <p:spPr bwMode="auto">
          <a:xfrm>
            <a:off x="2857500" y="-561975"/>
            <a:ext cx="4191000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129" name="AutoShape 7" descr="paradis"/>
          <p:cNvSpPr>
            <a:spLocks noChangeAspect="1" noChangeArrowheads="1"/>
          </p:cNvSpPr>
          <p:nvPr/>
        </p:nvSpPr>
        <p:spPr bwMode="auto">
          <a:xfrm>
            <a:off x="2857500" y="-561975"/>
            <a:ext cx="4191000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50813" y="5788025"/>
            <a:ext cx="828675" cy="76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63" y="171774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0243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Smestad skole</a:t>
            </a:r>
          </a:p>
        </p:txBody>
      </p:sp>
      <p:sp>
        <p:nvSpPr>
          <p:cNvPr id="1024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0F3B8-5D83-4C0C-AFC9-D2B59D574C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38" y="1480930"/>
            <a:ext cx="8393112" cy="467140"/>
          </a:xfrm>
        </p:spPr>
        <p:txBody>
          <a:bodyPr/>
          <a:lstStyle/>
          <a:p>
            <a:r>
              <a:rPr lang="nb-NO" b="1" dirty="0">
                <a:solidFill>
                  <a:schemeClr val="tx1"/>
                </a:solidFill>
              </a:rPr>
              <a:t>Skolens ledelse og ansatte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2007704"/>
            <a:ext cx="6532562" cy="46121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sz="1600" dirty="0"/>
              <a:t>Rektor Lene Rønning-Arnesen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nb-NO" sz="1600" dirty="0"/>
          </a:p>
          <a:p>
            <a:pPr>
              <a:lnSpc>
                <a:spcPct val="80000"/>
              </a:lnSpc>
            </a:pPr>
            <a:r>
              <a:rPr lang="nb-NO" sz="1600" dirty="0" err="1"/>
              <a:t>Ass.rektor</a:t>
            </a:r>
            <a:r>
              <a:rPr lang="nb-NO" sz="1600" dirty="0"/>
              <a:t> Margaret </a:t>
            </a:r>
            <a:r>
              <a:rPr lang="nb-NO" sz="1600" dirty="0" err="1"/>
              <a:t>Storaas</a:t>
            </a:r>
            <a:endParaRPr lang="nb-NO" sz="1600" dirty="0"/>
          </a:p>
          <a:p>
            <a:pPr>
              <a:lnSpc>
                <a:spcPct val="80000"/>
              </a:lnSpc>
            </a:pPr>
            <a:endParaRPr lang="nb-NO" sz="1600" dirty="0"/>
          </a:p>
          <a:p>
            <a:pPr>
              <a:lnSpc>
                <a:spcPct val="80000"/>
              </a:lnSpc>
            </a:pPr>
            <a:r>
              <a:rPr lang="nb-NO" sz="1600" dirty="0"/>
              <a:t>Inspektører Gøril Kjerstad  og Katrine Kristiansen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  <a:p>
            <a:pPr>
              <a:lnSpc>
                <a:spcPct val="80000"/>
              </a:lnSpc>
            </a:pPr>
            <a:r>
              <a:rPr lang="nb-NO" sz="1600" dirty="0"/>
              <a:t>Sosiallærer Mari Vatne Backlund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nb-NO" sz="1600" dirty="0"/>
          </a:p>
          <a:p>
            <a:pPr>
              <a:lnSpc>
                <a:spcPct val="80000"/>
              </a:lnSpc>
            </a:pPr>
            <a:r>
              <a:rPr lang="nb-NO" sz="1600" u="sng" dirty="0"/>
              <a:t>Kontaktlærere</a:t>
            </a:r>
            <a:r>
              <a:rPr lang="nb-NO" sz="1600" dirty="0"/>
              <a:t>: Leder opplæringen som organiseres i klasse/grupper. Samarbeider tett.</a:t>
            </a:r>
          </a:p>
          <a:p>
            <a:pPr>
              <a:lnSpc>
                <a:spcPct val="80000"/>
              </a:lnSpc>
            </a:pPr>
            <a:endParaRPr lang="nb-NO" sz="1600" dirty="0"/>
          </a:p>
          <a:p>
            <a:pPr>
              <a:lnSpc>
                <a:spcPct val="80000"/>
              </a:lnSpc>
              <a:buNone/>
            </a:pPr>
            <a:r>
              <a:rPr lang="nb-NO" sz="1600" dirty="0"/>
              <a:t>	 	Hanne Kirsti Todal</a:t>
            </a:r>
          </a:p>
          <a:p>
            <a:pPr>
              <a:lnSpc>
                <a:spcPct val="80000"/>
              </a:lnSpc>
              <a:buNone/>
            </a:pPr>
            <a:r>
              <a:rPr lang="nb-NO" sz="1600" dirty="0"/>
              <a:t>		Espen Lund</a:t>
            </a:r>
          </a:p>
          <a:p>
            <a:pPr>
              <a:lnSpc>
                <a:spcPct val="80000"/>
              </a:lnSpc>
              <a:buNone/>
            </a:pPr>
            <a:r>
              <a:rPr lang="nb-NO" sz="1600" dirty="0"/>
              <a:t>		Merethe Thulin</a:t>
            </a:r>
          </a:p>
          <a:p>
            <a:pPr>
              <a:lnSpc>
                <a:spcPct val="80000"/>
              </a:lnSpc>
              <a:buNone/>
            </a:pPr>
            <a:r>
              <a:rPr lang="nb-NO" sz="1600" dirty="0"/>
              <a:t>		Martine Rognmo</a:t>
            </a:r>
          </a:p>
          <a:p>
            <a:pPr>
              <a:lnSpc>
                <a:spcPct val="80000"/>
              </a:lnSpc>
              <a:buNone/>
            </a:pPr>
            <a:endParaRPr lang="nb-NO" sz="1600" dirty="0"/>
          </a:p>
          <a:p>
            <a:pPr>
              <a:lnSpc>
                <a:spcPct val="80000"/>
              </a:lnSpc>
            </a:pPr>
            <a:r>
              <a:rPr lang="nb-NO" sz="1600" dirty="0"/>
              <a:t>Ekstra lærer på trinnet: 	</a:t>
            </a:r>
          </a:p>
          <a:p>
            <a:pPr lvl="1">
              <a:lnSpc>
                <a:spcPct val="80000"/>
              </a:lnSpc>
            </a:pPr>
            <a:r>
              <a:rPr lang="nb-NO" sz="1600" dirty="0"/>
              <a:t>Elisabeth Dybvik</a:t>
            </a:r>
          </a:p>
          <a:p>
            <a:pPr>
              <a:lnSpc>
                <a:spcPct val="80000"/>
              </a:lnSpc>
            </a:pPr>
            <a:r>
              <a:rPr lang="nb-NO" sz="1600" dirty="0"/>
              <a:t>En assistent til hver klasse</a:t>
            </a:r>
          </a:p>
          <a:p>
            <a:pPr>
              <a:lnSpc>
                <a:spcPct val="80000"/>
              </a:lnSpc>
              <a:buNone/>
            </a:pPr>
            <a:endParaRPr lang="nb-NO" sz="1600" dirty="0"/>
          </a:p>
          <a:p>
            <a:pPr>
              <a:lnSpc>
                <a:spcPct val="80000"/>
              </a:lnSpc>
              <a:buNone/>
            </a:pPr>
            <a:r>
              <a:rPr lang="nb-NO" sz="1600" dirty="0"/>
              <a:t> </a:t>
            </a:r>
            <a:endParaRPr lang="nb-NO" sz="1400" dirty="0"/>
          </a:p>
          <a:p>
            <a:pPr lvl="1">
              <a:lnSpc>
                <a:spcPct val="80000"/>
              </a:lnSpc>
              <a:buFontTx/>
              <a:buNone/>
            </a:pPr>
            <a:endParaRPr lang="nb-NO" sz="1600" dirty="0"/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 flipV="1">
            <a:off x="0" y="1202056"/>
            <a:ext cx="7121525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28588" y="5808663"/>
            <a:ext cx="74295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1529" y="2409038"/>
            <a:ext cx="3210667" cy="240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Permisjonsregler vedtatt av Bystyret</a:t>
            </a:r>
          </a:p>
          <a:p>
            <a:endParaRPr lang="nb-NO" dirty="0"/>
          </a:p>
          <a:p>
            <a:r>
              <a:rPr lang="nb-NO" dirty="0"/>
              <a:t>Søkes rektor skriftlig</a:t>
            </a:r>
          </a:p>
          <a:p>
            <a:endParaRPr lang="nb-NO" dirty="0"/>
          </a:p>
          <a:p>
            <a:r>
              <a:rPr lang="nb-NO" dirty="0"/>
              <a:t>190 skoledager pr. år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30695"/>
            <a:ext cx="2660920" cy="35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025390"/>
          </a:xfrm>
        </p:spPr>
        <p:txBody>
          <a:bodyPr/>
          <a:lstStyle/>
          <a:p>
            <a:pPr algn="ctr"/>
            <a:br>
              <a:rPr lang="nb-NO" dirty="0"/>
            </a:br>
            <a:r>
              <a:rPr lang="nb-NO" sz="2800" dirty="0"/>
              <a:t>Velkommen til Smestad skole!</a:t>
            </a: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r>
              <a:rPr lang="nb-NO" sz="2000" dirty="0"/>
              <a:t>Første skoledag 20. august kl. 09.00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18" y="2673063"/>
            <a:ext cx="4897952" cy="24484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Smestad</a:t>
            </a:r>
            <a:r>
              <a:rPr lang="nb-NO" b="1" dirty="0"/>
              <a:t> skole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7751" y="2156286"/>
            <a:ext cx="8393112" cy="4142914"/>
          </a:xfrm>
        </p:spPr>
        <p:txBody>
          <a:bodyPr/>
          <a:lstStyle/>
          <a:p>
            <a:r>
              <a:rPr lang="nb-NO" dirty="0"/>
              <a:t>Skolen er 80 år!  </a:t>
            </a:r>
          </a:p>
          <a:p>
            <a:r>
              <a:rPr lang="nb-NO" dirty="0"/>
              <a:t>Fra høsten 2018 ca. 720 elever. </a:t>
            </a:r>
          </a:p>
          <a:p>
            <a:r>
              <a:rPr lang="nb-NO" dirty="0"/>
              <a:t>Mottak og Alfaklasse</a:t>
            </a:r>
          </a:p>
          <a:p>
            <a:r>
              <a:rPr lang="nb-NO" dirty="0"/>
              <a:t>Spesialgruppe / Monolitten</a:t>
            </a:r>
          </a:p>
          <a:p>
            <a:r>
              <a:rPr lang="nb-NO" dirty="0"/>
              <a:t>4 i ledelsen, sosiallærer, ca. 52 lærere og ca. 12 assistenter</a:t>
            </a:r>
          </a:p>
          <a:p>
            <a:r>
              <a:rPr lang="nb-NO" dirty="0"/>
              <a:t>Kontoransatte og vaktmester</a:t>
            </a:r>
          </a:p>
          <a:p>
            <a:r>
              <a:rPr lang="nb-NO" dirty="0"/>
              <a:t>Mange bygninger</a:t>
            </a:r>
          </a:p>
          <a:p>
            <a:r>
              <a:rPr lang="nb-NO" dirty="0"/>
              <a:t>Rehabilitering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39" y="699498"/>
            <a:ext cx="2907044" cy="2131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Skolen </a:t>
            </a:r>
            <a:r>
              <a:rPr lang="nb-NO" b="1" dirty="0"/>
              <a:t>har tett samarbeid med: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534478"/>
            <a:ext cx="8393112" cy="33329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dirty="0"/>
              <a:t>Skolepsykolog, miljøarbeider – begge er to dager på skolen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PPT (pedagogisk- psykologisk tjeneste)</a:t>
            </a:r>
          </a:p>
          <a:p>
            <a:pPr lvl="1">
              <a:lnSpc>
                <a:spcPct val="80000"/>
              </a:lnSpc>
            </a:pPr>
            <a:r>
              <a:rPr lang="nb-NO" dirty="0"/>
              <a:t>PP-rådgiver</a:t>
            </a:r>
          </a:p>
          <a:p>
            <a:pPr lvl="1">
              <a:lnSpc>
                <a:spcPct val="80000"/>
              </a:lnSpc>
            </a:pPr>
            <a:r>
              <a:rPr lang="nb-NO" dirty="0"/>
              <a:t>Logoped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Helsesøstre Bente Sørreime og Liv Julie Sørdal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Bydel Ullern</a:t>
            </a:r>
          </a:p>
          <a:p>
            <a:pPr>
              <a:lnSpc>
                <a:spcPct val="80000"/>
              </a:lnSpc>
            </a:pPr>
            <a:endParaRPr lang="nb-NO" sz="16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63" y="3496438"/>
            <a:ext cx="2347163" cy="3133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Smestad skole</a:t>
            </a:r>
          </a:p>
        </p:txBody>
      </p:sp>
      <p:sp>
        <p:nvSpPr>
          <p:cNvPr id="717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7E402-8CEB-40A5-86B2-6373F8EB5F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1709530"/>
            <a:ext cx="8133573" cy="424400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Klasseinndeling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Gå til skolen (</a:t>
            </a:r>
            <a:r>
              <a:rPr lang="nb-NO" dirty="0" err="1"/>
              <a:t>gågrupper</a:t>
            </a:r>
            <a:r>
              <a:rPr lang="nb-NO" dirty="0"/>
              <a:t>) / trafikk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Skyssordning ( 2 km)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Organisering av skoledagen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Oppstart hver dag kl. 08.30 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Smaks kl. 07.30 - 16.30</a:t>
            </a:r>
          </a:p>
          <a:p>
            <a:pPr>
              <a:lnSpc>
                <a:spcPct val="80000"/>
              </a:lnSpc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dirty="0"/>
              <a:t>Fadderordning – 5. trinn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dirty="0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nb-NO" sz="1600" dirty="0"/>
          </a:p>
          <a:p>
            <a:pPr>
              <a:lnSpc>
                <a:spcPct val="80000"/>
              </a:lnSpc>
            </a:pPr>
            <a:endParaRPr lang="nb-NO" sz="1600" dirty="0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236538" y="5680075"/>
            <a:ext cx="720725" cy="87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4825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3" name="Rektangel 2"/>
          <p:cNvSpPr/>
          <p:nvPr/>
        </p:nvSpPr>
        <p:spPr>
          <a:xfrm>
            <a:off x="4825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31" y="3340539"/>
            <a:ext cx="4161062" cy="2339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0" y="136188"/>
            <a:ext cx="9654956" cy="654671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7927F-10EF-4CCE-A221-B016E8BCAB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4825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6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6" descr="Et bilde som inneholder tre, utendørs, skøyter, person&#10;&#10;Beskrivelse som er generert med svært høy visshet">
            <a:extLst>
              <a:ext uri="{FF2B5EF4-FFF2-40B4-BE49-F238E27FC236}">
                <a16:creationId xmlns:a16="http://schemas.microsoft.com/office/drawing/2014/main" id="{B36D81E0-5D37-4AE4-95C9-C8AE41052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" r="3" b="3"/>
          <a:stretch/>
        </p:blipFill>
        <p:spPr>
          <a:xfrm>
            <a:off x="4863132" y="699736"/>
            <a:ext cx="5042868" cy="3351766"/>
          </a:xfrm>
          <a:prstGeom prst="rect">
            <a:avLst/>
          </a:prstGeom>
        </p:spPr>
      </p:pic>
      <p:pic>
        <p:nvPicPr>
          <p:cNvPr id="12" name="Bilde 12" descr="Et bilde som inneholder bord, gulv, tre, møbler&#10;&#10;Beskrivelse som er generert med svært høy visshet">
            <a:extLst>
              <a:ext uri="{FF2B5EF4-FFF2-40B4-BE49-F238E27FC236}">
                <a16:creationId xmlns:a16="http://schemas.microsoft.com/office/drawing/2014/main" id="{FEB0707A-13C1-4ADE-9B0D-C1916521A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" r="3844" b="2"/>
          <a:stretch/>
        </p:blipFill>
        <p:spPr>
          <a:xfrm>
            <a:off x="3141037" y="4079081"/>
            <a:ext cx="2292855" cy="2149000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52DB63B6-48F8-4D64-AC1F-28EF5B024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r="20221"/>
          <a:stretch/>
        </p:blipFill>
        <p:spPr>
          <a:xfrm>
            <a:off x="6246175" y="4112621"/>
            <a:ext cx="2276781" cy="2149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DE56D7-F644-4357-A631-57B37D84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12" y="480606"/>
            <a:ext cx="4005950" cy="1267022"/>
          </a:xfrm>
          <a:effectLst/>
        </p:spPr>
        <p:txBody>
          <a:bodyPr>
            <a:normAutofit/>
          </a:bodyPr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CA3832-3DD4-47ED-A560-FBC28C6E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04" y="2603500"/>
            <a:ext cx="3998871" cy="2951163"/>
          </a:xfrm>
          <a:effectLst/>
        </p:spPr>
        <p:txBody>
          <a:bodyPr>
            <a:normAutofit lnSpcReduction="10000"/>
          </a:bodyPr>
          <a:lstStyle/>
          <a:p>
            <a:r>
              <a:rPr lang="nb-NO"/>
              <a:t>Skolepatrulje</a:t>
            </a:r>
          </a:p>
          <a:p>
            <a:r>
              <a:rPr lang="nb-NO"/>
              <a:t>Trivselsledere</a:t>
            </a:r>
          </a:p>
          <a:p>
            <a:r>
              <a:rPr lang="nb-NO"/>
              <a:t>Vennebenk</a:t>
            </a:r>
          </a:p>
          <a:p>
            <a:r>
              <a:rPr lang="nb-NO"/>
              <a:t>Skolegårder</a:t>
            </a:r>
          </a:p>
          <a:p>
            <a:r>
              <a:rPr lang="nb-NO"/>
              <a:t>Skolehage</a:t>
            </a:r>
          </a:p>
          <a:p>
            <a:r>
              <a:rPr lang="nb-NO"/>
              <a:t>Parkorpark</a:t>
            </a:r>
          </a:p>
          <a:p>
            <a:r>
              <a:rPr lang="nb-NO" err="1"/>
              <a:t>Ballbingen</a:t>
            </a:r>
          </a:p>
          <a:p>
            <a:r>
              <a:rPr lang="nb-NO"/>
              <a:t>Grusbanen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34633" y="1975509"/>
            <a:ext cx="931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Trivsel</a:t>
            </a:r>
          </a:p>
        </p:txBody>
      </p:sp>
    </p:spTree>
    <p:extLst>
      <p:ext uri="{BB962C8B-B14F-4D97-AF65-F5344CB8AC3E}">
        <p14:creationId xmlns:p14="http://schemas.microsoft.com/office/powerpoint/2010/main" val="120466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6642B-07EA-47DF-97B9-1088BFB0A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8" y="1566153"/>
            <a:ext cx="9366369" cy="52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02.06.16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Smestad skole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6642B-07EA-47DF-97B9-1088BFB0AA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1" y="1672192"/>
            <a:ext cx="9431060" cy="50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4641"/>
      </p:ext>
    </p:extLst>
  </p:cSld>
  <p:clrMapOvr>
    <a:masterClrMapping/>
  </p:clrMapOvr>
</p:sld>
</file>

<file path=ppt/theme/theme1.xml><?xml version="1.0" encoding="utf-8"?>
<a:theme xmlns:a="http://schemas.openxmlformats.org/drawingml/2006/main" name="Ude_admin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adm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adm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adm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adm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Ude_admin</Template>
  <TotalTime>1824</TotalTime>
  <Words>538</Words>
  <Application>Microsoft Office PowerPoint</Application>
  <PresentationFormat>A4 (210 x 297 mm)</PresentationFormat>
  <Paragraphs>219</Paragraphs>
  <Slides>21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Times</vt:lpstr>
      <vt:lpstr>Times New Roman</vt:lpstr>
      <vt:lpstr>Ude_admin</vt:lpstr>
      <vt:lpstr> Velkommen til  Osloskolen!      Smestad skoles visjon:  Trygge og samhandlende elever med kompetanse for fremtiden   </vt:lpstr>
      <vt:lpstr>Skolens ledelse og ansatte</vt:lpstr>
      <vt:lpstr>Smestad skole</vt:lpstr>
      <vt:lpstr>Skolen har tett samarbeid med: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skal elevene lære?</vt:lpstr>
      <vt:lpstr>Lesing</vt:lpstr>
      <vt:lpstr>PowerPoint-presentasjon</vt:lpstr>
      <vt:lpstr>Bruk av læringsbrett på Smestad</vt:lpstr>
      <vt:lpstr>Vurdering og oppfølging av elevene </vt:lpstr>
      <vt:lpstr>Styrings- og samarbeidsorganer i grunnskolen</vt:lpstr>
      <vt:lpstr>Skole-hjem samarbeid</vt:lpstr>
      <vt:lpstr>PowerPoint-presentasjon</vt:lpstr>
      <vt:lpstr> Velkommen til Smestad skole!        Første skoledag 20. august kl. 09.00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Kjære skolestarter –  velkommen til Osloskolen!</dc:title>
  <dc:creator>tmelgard</dc:creator>
  <cp:lastModifiedBy>Anne Katrine Kristiansen</cp:lastModifiedBy>
  <cp:revision>223</cp:revision>
  <cp:lastPrinted>2018-06-06T12:00:26Z</cp:lastPrinted>
  <dcterms:created xsi:type="dcterms:W3CDTF">2010-04-08T07:09:32Z</dcterms:created>
  <dcterms:modified xsi:type="dcterms:W3CDTF">2018-06-07T06:48:05Z</dcterms:modified>
</cp:coreProperties>
</file>